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sldIdLst>
    <p:sldId id="256" r:id="rId2"/>
    <p:sldId id="288" r:id="rId3"/>
    <p:sldId id="260" r:id="rId4"/>
    <p:sldId id="295" r:id="rId5"/>
    <p:sldId id="293" r:id="rId6"/>
    <p:sldId id="294" r:id="rId7"/>
    <p:sldId id="291" r:id="rId8"/>
    <p:sldId id="292" r:id="rId9"/>
    <p:sldId id="257" r:id="rId10"/>
    <p:sldId id="258" r:id="rId11"/>
    <p:sldId id="259" r:id="rId12"/>
    <p:sldId id="296" r:id="rId13"/>
    <p:sldId id="289" r:id="rId14"/>
    <p:sldId id="297" r:id="rId15"/>
    <p:sldId id="261" r:id="rId16"/>
    <p:sldId id="352" r:id="rId17"/>
    <p:sldId id="265" r:id="rId18"/>
    <p:sldId id="263" r:id="rId19"/>
    <p:sldId id="264" r:id="rId20"/>
    <p:sldId id="266" r:id="rId21"/>
    <p:sldId id="267" r:id="rId22"/>
    <p:sldId id="290" r:id="rId23"/>
    <p:sldId id="268" r:id="rId24"/>
    <p:sldId id="269" r:id="rId25"/>
    <p:sldId id="353" r:id="rId26"/>
    <p:sldId id="270" r:id="rId27"/>
    <p:sldId id="271" r:id="rId28"/>
    <p:sldId id="272" r:id="rId29"/>
    <p:sldId id="273" r:id="rId30"/>
    <p:sldId id="274" r:id="rId31"/>
    <p:sldId id="276" r:id="rId32"/>
    <p:sldId id="275" r:id="rId33"/>
    <p:sldId id="277" r:id="rId34"/>
    <p:sldId id="278" r:id="rId35"/>
    <p:sldId id="279" r:id="rId36"/>
    <p:sldId id="280" r:id="rId37"/>
    <p:sldId id="282" r:id="rId38"/>
    <p:sldId id="283" r:id="rId39"/>
    <p:sldId id="285" r:id="rId40"/>
    <p:sldId id="28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10" r:id="rId50"/>
    <p:sldId id="306" r:id="rId51"/>
    <p:sldId id="307" r:id="rId52"/>
    <p:sldId id="308" r:id="rId53"/>
    <p:sldId id="309" r:id="rId54"/>
    <p:sldId id="313" r:id="rId55"/>
    <p:sldId id="314" r:id="rId56"/>
    <p:sldId id="315" r:id="rId57"/>
    <p:sldId id="316" r:id="rId58"/>
    <p:sldId id="317" r:id="rId59"/>
    <p:sldId id="318" r:id="rId60"/>
    <p:sldId id="311" r:id="rId61"/>
    <p:sldId id="325" r:id="rId62"/>
    <p:sldId id="320" r:id="rId63"/>
    <p:sldId id="321" r:id="rId64"/>
    <p:sldId id="322" r:id="rId65"/>
    <p:sldId id="323" r:id="rId66"/>
    <p:sldId id="324" r:id="rId67"/>
    <p:sldId id="327" r:id="rId68"/>
    <p:sldId id="326" r:id="rId69"/>
    <p:sldId id="328" r:id="rId70"/>
    <p:sldId id="331" r:id="rId71"/>
    <p:sldId id="329" r:id="rId72"/>
    <p:sldId id="312" r:id="rId73"/>
    <p:sldId id="319" r:id="rId74"/>
    <p:sldId id="332" r:id="rId75"/>
    <p:sldId id="333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7" r:id="rId87"/>
    <p:sldId id="345" r:id="rId88"/>
    <p:sldId id="346" r:id="rId89"/>
    <p:sldId id="349" r:id="rId90"/>
    <p:sldId id="348" r:id="rId91"/>
    <p:sldId id="350" r:id="rId92"/>
    <p:sldId id="351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86F63A-3FA7-4B3E-89C3-DB662874EA56}">
          <p14:sldIdLst>
            <p14:sldId id="256"/>
            <p14:sldId id="288"/>
          </p14:sldIdLst>
        </p14:section>
        <p14:section name="plan phase" id="{BDE7B4C3-EC72-462E-88AF-794A731E14E3}">
          <p14:sldIdLst>
            <p14:sldId id="260"/>
            <p14:sldId id="295"/>
            <p14:sldId id="293"/>
            <p14:sldId id="294"/>
          </p14:sldIdLst>
        </p14:section>
        <p14:section name="describe" id="{DC8888B1-149D-4CAE-ADEC-7AC7B142F776}">
          <p14:sldIdLst>
            <p14:sldId id="291"/>
            <p14:sldId id="292"/>
            <p14:sldId id="257"/>
            <p14:sldId id="258"/>
            <p14:sldId id="259"/>
          </p14:sldIdLst>
        </p14:section>
        <p14:section name="cleaning data" id="{589560A0-097A-4F8D-B7F1-8B3A80280D31}">
          <p14:sldIdLst>
            <p14:sldId id="296"/>
            <p14:sldId id="289"/>
            <p14:sldId id="297"/>
            <p14:sldId id="261"/>
            <p14:sldId id="352"/>
            <p14:sldId id="265"/>
            <p14:sldId id="263"/>
            <p14:sldId id="264"/>
            <p14:sldId id="266"/>
            <p14:sldId id="267"/>
          </p14:sldIdLst>
        </p14:section>
        <p14:section name="visualization" id="{DB773B2A-F5A6-409D-84B0-70C63180796E}">
          <p14:sldIdLst>
            <p14:sldId id="290"/>
            <p14:sldId id="268"/>
            <p14:sldId id="269"/>
            <p14:sldId id="353"/>
            <p14:sldId id="270"/>
            <p14:sldId id="271"/>
            <p14:sldId id="272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2"/>
            <p14:sldId id="283"/>
            <p14:sldId id="285"/>
            <p14:sldId id="287"/>
          </p14:sldIdLst>
        </p14:section>
        <p14:section name="ontology" id="{F5A0B4BE-47AC-403D-9D68-C4E3065AAF2C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10"/>
            <p14:sldId id="306"/>
            <p14:sldId id="307"/>
            <p14:sldId id="308"/>
            <p14:sldId id="309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queries" id="{D255E011-F611-49CB-B340-DF48B85895A8}">
          <p14:sldIdLst>
            <p14:sldId id="311"/>
            <p14:sldId id="325"/>
            <p14:sldId id="320"/>
            <p14:sldId id="321"/>
            <p14:sldId id="322"/>
            <p14:sldId id="323"/>
            <p14:sldId id="324"/>
            <p14:sldId id="327"/>
            <p14:sldId id="326"/>
            <p14:sldId id="328"/>
            <p14:sldId id="331"/>
            <p14:sldId id="329"/>
          </p14:sldIdLst>
        </p14:section>
        <p14:section name="rieght fiekd" id="{DC842C47-55AB-47EB-9B3E-4CB3FCF62210}">
          <p14:sldIdLst>
            <p14:sldId id="312"/>
            <p14:sldId id="319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5"/>
            <p14:sldId id="346"/>
            <p14:sldId id="349"/>
            <p14:sldId id="348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5865" autoAdjust="0"/>
  </p:normalViewPr>
  <p:slideViewPr>
    <p:cSldViewPr snapToGrid="0">
      <p:cViewPr varScale="1">
        <p:scale>
          <a:sx n="114" d="100"/>
          <a:sy n="114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AE847-2C54-416A-9D92-F7266E0D2AE4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7D80B-EA10-478F-AA0E-CE30EBFC0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5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7D80B-EA10-478F-AA0E-CE30EBFC03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8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154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6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1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7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6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9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2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8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8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2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1F37D-6D9E-4FEC-8B32-04263A33C637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6CDEB-DE6B-4359-B984-AE5C24408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70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" TargetMode="External"/><Relationship Id="rId2" Type="http://schemas.openxmlformats.org/officeDocument/2006/relationships/hyperlink" Target="https://www.ncbi.nlm.nih.gov/geo/query/acc.cgi?acc=GSE175601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2917794" y="0"/>
            <a:ext cx="9144000" cy="1903105"/>
          </a:xfrm>
        </p:spPr>
        <p:txBody>
          <a:bodyPr>
            <a:normAutofit/>
          </a:bodyPr>
          <a:lstStyle/>
          <a:p>
            <a:r>
              <a:rPr lang="en-GB" b="1" dirty="0" smtClean="0">
                <a:latin typeface="Arial Rounded MT Bold" pitchFamily="34" charset="0"/>
              </a:rPr>
              <a:t>Scientific </a:t>
            </a:r>
            <a:r>
              <a:rPr lang="en-GB" b="1" dirty="0">
                <a:latin typeface="Arial Rounded MT Bold" pitchFamily="34" charset="0"/>
              </a:rPr>
              <a:t>Data Management 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0" y="2593760"/>
            <a:ext cx="9144000" cy="4264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124287" y="3586578"/>
            <a:ext cx="10163452" cy="28142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Introduced by:</a:t>
            </a:r>
          </a:p>
          <a:p>
            <a:pPr algn="l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1- Mahmoud Medhat Mohamed </a:t>
            </a:r>
          </a:p>
          <a:p>
            <a:pPr algn="l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2-Mahmoud abdelghani 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3-Galal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Mostafa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4-Mohamed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Fathi 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5-Atta A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hmed</a:t>
            </a: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6-Alaa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Ahmed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7-Mohamed Medhat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Mohamed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Bone metastasis</a:t>
            </a:r>
            <a:r>
              <a:rPr lang="en-US" dirty="0"/>
              <a:t>: occurs when cancer cells spread from their original site to a bone.</a:t>
            </a:r>
          </a:p>
          <a:p>
            <a:r>
              <a:rPr lang="en-US" b="1" dirty="0"/>
              <a:t>A gene is declared differentially expressed</a:t>
            </a:r>
            <a:r>
              <a:rPr lang="ar-SA" b="1" dirty="0"/>
              <a:t>:</a:t>
            </a:r>
            <a:r>
              <a:rPr lang="en-US" dirty="0"/>
              <a:t> if an observed difference or change in read counts or expression levels between two experimental conditions is statistically significant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smtClean="0"/>
              <a:t>(COL6A1) </a:t>
            </a:r>
            <a:r>
              <a:rPr lang="ar-EG" dirty="0" smtClean="0"/>
              <a:t>:</a:t>
            </a:r>
            <a:r>
              <a:rPr lang="en-US" dirty="0" smtClean="0"/>
              <a:t>Collagen </a:t>
            </a:r>
            <a:r>
              <a:rPr lang="en-US" dirty="0"/>
              <a:t>family collagen 6A1 </a:t>
            </a:r>
            <a:r>
              <a:rPr lang="en-US" dirty="0" smtClean="0"/>
              <a:t>was </a:t>
            </a:r>
            <a:r>
              <a:rPr lang="en-US" dirty="0"/>
              <a:t>chosen as the target </a:t>
            </a:r>
            <a:r>
              <a:rPr lang="en-US" dirty="0" smtClean="0"/>
              <a:t>gene</a:t>
            </a:r>
            <a:endParaRPr lang="en-US" dirty="0"/>
          </a:p>
          <a:p>
            <a:r>
              <a:rPr lang="en-US" dirty="0"/>
              <a:t>The up-regulated genes are mainly components that control cellular proliferation, whereas the down-regulated genes consist of proteins exposed on or secreted from the cell surface.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result extracted from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Functionally, COL6A1 overexpression induced the proliferation and invasion of HARA cells, and prevented the proliferation and invasion of HARA-B4 cells.</a:t>
            </a:r>
            <a:endParaRPr lang="ar-EG" dirty="0" smtClean="0"/>
          </a:p>
          <a:p>
            <a:r>
              <a:rPr lang="en-US" dirty="0"/>
              <a:t>Finally, it was demonstrated that HOB and </a:t>
            </a:r>
            <a:r>
              <a:rPr lang="en-US" dirty="0" err="1"/>
              <a:t>hES</a:t>
            </a:r>
            <a:r>
              <a:rPr lang="en-US" dirty="0"/>
              <a:t>-MP 002.5 cells exhibited osteogenic capacity, and overexpression of COL6A1 in HARA cells increased adhesion of these cells to the osteoblasts (HOB and </a:t>
            </a:r>
            <a:r>
              <a:rPr lang="en-US" dirty="0" err="1"/>
              <a:t>hES</a:t>
            </a:r>
            <a:r>
              <a:rPr lang="en-US" dirty="0"/>
              <a:t>-MP 002.5), whereas knockdown of COL6A1 in HARA-B4 cells reduced their adhesive ability</a:t>
            </a:r>
            <a:r>
              <a:rPr lang="en-US" dirty="0" smtClean="0"/>
              <a:t>.</a:t>
            </a:r>
            <a:endParaRPr lang="ar-EG" dirty="0" smtClean="0"/>
          </a:p>
          <a:p>
            <a:r>
              <a:rPr lang="en-US" dirty="0"/>
              <a:t>In conclusion, COL6A1 may serve as a potential diagnostic marker and therapeutic target for bone metastasis in NSCLC.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I check for data quality?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I describe data quality?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I improve data quality? 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/>
              <a:t>By Open Refine </a:t>
            </a:r>
            <a:r>
              <a:rPr lang="en-US" dirty="0" smtClean="0"/>
              <a:t>I con do all that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ardin Open Workshops: Reviewing and Cleaning Up Spreadsheet Data with  OpenRef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86" y="1117446"/>
            <a:ext cx="781657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>
            <a:off x="10404629" y="1117446"/>
            <a:ext cx="1038687" cy="494486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data on open refine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refine and create project then select data then press next button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2530136"/>
            <a:ext cx="10333608" cy="38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2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Data before cleaning</a:t>
            </a:r>
          </a:p>
          <a:p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22" y="877455"/>
            <a:ext cx="7746568" cy="5606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3" y="877455"/>
            <a:ext cx="3623476" cy="56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custom(;) to separate columns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9" b="6875"/>
          <a:stretch/>
        </p:blipFill>
        <p:spPr>
          <a:xfrm>
            <a:off x="1118586" y="1935922"/>
            <a:ext cx="10227075" cy="4127528"/>
          </a:xfrm>
        </p:spPr>
      </p:pic>
    </p:spTree>
    <p:extLst>
      <p:ext uri="{BB962C8B-B14F-4D97-AF65-F5344CB8AC3E}">
        <p14:creationId xmlns:p14="http://schemas.microsoft.com/office/powerpoint/2010/main" val="35456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columns without using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20" y="1559295"/>
            <a:ext cx="9535856" cy="49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“---”rows in Chromosome field and other columns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923" y="2095500"/>
            <a:ext cx="456462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3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“---”rows in GO field and other columns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1" b="7180"/>
          <a:stretch/>
        </p:blipFill>
        <p:spPr>
          <a:xfrm>
            <a:off x="913795" y="2399252"/>
            <a:ext cx="10027640" cy="30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1" y="648069"/>
            <a:ext cx="9854212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2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after cleaning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14" b="15049"/>
          <a:stretch/>
        </p:blipFill>
        <p:spPr>
          <a:xfrm>
            <a:off x="204186" y="1731440"/>
            <a:ext cx="8660978" cy="4572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02" y="1731440"/>
            <a:ext cx="2992963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</a:rPr>
              <a:t>Data table header </a:t>
            </a:r>
            <a:r>
              <a:rPr lang="en-US" b="1" dirty="0" smtClean="0">
                <a:latin typeface="Verdana" panose="020B0604030504040204" pitchFamily="34" charset="0"/>
              </a:rPr>
              <a:t>descriptions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104133"/>
              </p:ext>
            </p:extLst>
          </p:nvPr>
        </p:nvGraphicFramePr>
        <p:xfrm>
          <a:off x="1455938" y="1825624"/>
          <a:ext cx="9507984" cy="3350055"/>
        </p:xfrm>
        <a:graphic>
          <a:graphicData uri="http://schemas.openxmlformats.org/drawingml/2006/table">
            <a:tbl>
              <a:tblPr/>
              <a:tblGrid>
                <a:gridCol w="4753992">
                  <a:extLst>
                    <a:ext uri="{9D8B030D-6E8A-4147-A177-3AD203B41FA5}">
                      <a16:colId xmlns:a16="http://schemas.microsoft.com/office/drawing/2014/main" val="2258967235"/>
                    </a:ext>
                  </a:extLst>
                </a:gridCol>
                <a:gridCol w="4753992">
                  <a:extLst>
                    <a:ext uri="{9D8B030D-6E8A-4147-A177-3AD203B41FA5}">
                      <a16:colId xmlns:a16="http://schemas.microsoft.com/office/drawing/2014/main" val="1269130248"/>
                    </a:ext>
                  </a:extLst>
                </a:gridCol>
              </a:tblGrid>
              <a:tr h="311633">
                <a:tc gridSpan="2"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85221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ID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Agilent Probe Name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319222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REFSEQ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RefSeqAccession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956749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GB_ACC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GenBankAccession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538669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GENE_SYMBOL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Gene Symbol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017106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ACCESSION_STRING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Accession String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40325"/>
                  </a:ext>
                </a:extLst>
              </a:tr>
              <a:tr h="545358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CHROMOSOMAL_LOCATION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Chromosomal Location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449858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DESCRIPTION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Description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07497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GO_ID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GO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654986"/>
                  </a:ext>
                </a:extLst>
              </a:tr>
              <a:tr h="31163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SEQUENCE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Sequence</a:t>
                      </a:r>
                    </a:p>
                  </a:txBody>
                  <a:tcPr marL="61286" marR="61286" marT="30643" marB="30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5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8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Top 5 data visualisation advantages - Sales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8" y="1242873"/>
            <a:ext cx="10958890" cy="50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43" y="156839"/>
            <a:ext cx="10353761" cy="1326321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Describe  Data Quality by 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I read data and print  experiments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18" y="2655233"/>
            <a:ext cx="8229401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2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t-test and filtered p-value reduce 0.05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73143"/>
            <a:ext cx="5136471" cy="4359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26" y="1873142"/>
            <a:ext cx="5755141" cy="43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2238375"/>
            <a:ext cx="10258425" cy="3409950"/>
          </a:xfrm>
        </p:spPr>
      </p:pic>
    </p:spTree>
    <p:extLst>
      <p:ext uri="{BB962C8B-B14F-4D97-AF65-F5344CB8AC3E}">
        <p14:creationId xmlns:p14="http://schemas.microsoft.com/office/powerpoint/2010/main" val="30097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601"/>
            <a:ext cx="10276956" cy="58674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Histogram for samples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3" y="2216961"/>
            <a:ext cx="5953956" cy="457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83" y="3027285"/>
            <a:ext cx="9199102" cy="2745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3795" y="937785"/>
            <a:ext cx="484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Histogram is very easy to be understood especially with biological data.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Useful to compare values with different shapes.</a:t>
            </a:r>
          </a:p>
        </p:txBody>
      </p:sp>
    </p:spTree>
    <p:extLst>
      <p:ext uri="{BB962C8B-B14F-4D97-AF65-F5344CB8AC3E}">
        <p14:creationId xmlns:p14="http://schemas.microsoft.com/office/powerpoint/2010/main" val="31090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for samples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03" y="2988438"/>
            <a:ext cx="7787552" cy="2745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03" y="2037356"/>
            <a:ext cx="497274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for samples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319"/>
            <a:ext cx="4725059" cy="828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4753"/>
            <a:ext cx="9745435" cy="27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for samples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81" y="2180067"/>
            <a:ext cx="5153744" cy="457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1" y="3027285"/>
            <a:ext cx="9745435" cy="3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95" y="2122194"/>
            <a:ext cx="10515600" cy="403701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What I need in plan phase?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What data is needed to answer my research question?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How </a:t>
            </a:r>
            <a:r>
              <a:rPr lang="en-US" sz="2400" dirty="0"/>
              <a:t>will I collect it?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What </a:t>
            </a:r>
            <a:r>
              <a:rPr lang="en-US" sz="2400" dirty="0"/>
              <a:t>will I do with it afterwards?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How </a:t>
            </a:r>
            <a:r>
              <a:rPr lang="en-US" sz="2400" dirty="0"/>
              <a:t>will I preserve it?</a:t>
            </a:r>
            <a:endParaRPr lang="en-GB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for samples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81" y="2231165"/>
            <a:ext cx="4496427" cy="39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1" y="2947387"/>
            <a:ext cx="9745435" cy="3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for samples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57" y="2320476"/>
            <a:ext cx="4629796" cy="247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57" y="3045041"/>
            <a:ext cx="9745435" cy="33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9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190500"/>
            <a:ext cx="10353761" cy="899601"/>
          </a:xfrm>
        </p:spPr>
        <p:txBody>
          <a:bodyPr/>
          <a:lstStyle/>
          <a:p>
            <a:r>
              <a:rPr lang="en-US" dirty="0" smtClean="0"/>
              <a:t>Barplot for 6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948910"/>
            <a:ext cx="9747680" cy="4351338"/>
          </a:xfrm>
        </p:spPr>
      </p:pic>
      <p:sp>
        <p:nvSpPr>
          <p:cNvPr id="3" name="TextBox 2"/>
          <p:cNvSpPr txBox="1"/>
          <p:nvPr/>
        </p:nvSpPr>
        <p:spPr>
          <a:xfrm>
            <a:off x="906780" y="1196340"/>
            <a:ext cx="10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help of bar diagrams, it is easy to compare data sets from different groups. The main objective is to demonstrate the relationship between the two axes.</a:t>
            </a:r>
          </a:p>
        </p:txBody>
      </p:sp>
    </p:spTree>
    <p:extLst>
      <p:ext uri="{BB962C8B-B14F-4D97-AF65-F5344CB8AC3E}">
        <p14:creationId xmlns:p14="http://schemas.microsoft.com/office/powerpoint/2010/main" val="15355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86" y="221144"/>
            <a:ext cx="10353761" cy="640521"/>
          </a:xfrm>
        </p:spPr>
        <p:txBody>
          <a:bodyPr/>
          <a:lstStyle/>
          <a:p>
            <a:r>
              <a:rPr lang="en-US" dirty="0" smtClean="0"/>
              <a:t>plot for 3 samples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647" y="1843380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8" y="1716589"/>
            <a:ext cx="9065019" cy="23316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9" y="4193749"/>
            <a:ext cx="9077984" cy="2127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340" y="1005840"/>
            <a:ext cx="1036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gives us a visual of the data that we can use to better see how the data is behaving and make observations and predictions based on that behavior.</a:t>
            </a:r>
          </a:p>
        </p:txBody>
      </p:sp>
    </p:spTree>
    <p:extLst>
      <p:ext uri="{BB962C8B-B14F-4D97-AF65-F5344CB8AC3E}">
        <p14:creationId xmlns:p14="http://schemas.microsoft.com/office/powerpoint/2010/main" val="22118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for 3 samples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647" y="1843380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9" y="1690688"/>
            <a:ext cx="9155363" cy="2247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9" y="4090825"/>
            <a:ext cx="9155363" cy="24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for 3 samples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647" y="1843380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9" y="1690688"/>
            <a:ext cx="9167468" cy="2321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49" y="4245297"/>
            <a:ext cx="9167468" cy="21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990600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eat map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8" y="1841437"/>
            <a:ext cx="9430191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9608" y="1195106"/>
            <a:ext cx="1007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Heatmap</a:t>
            </a:r>
            <a:r>
              <a:rPr lang="en-US" dirty="0"/>
              <a:t> because </a:t>
            </a:r>
            <a:r>
              <a:rPr lang="en-US" dirty="0" err="1"/>
              <a:t>heatmap</a:t>
            </a:r>
            <a:r>
              <a:rPr lang="en-US" dirty="0"/>
              <a:t> is very useful in visualizing the concentration of values between two dimensions of a matrix. This helps in finding up and down regulated genes.</a:t>
            </a:r>
          </a:p>
        </p:txBody>
      </p:sp>
    </p:spTree>
    <p:extLst>
      <p:ext uri="{BB962C8B-B14F-4D97-AF65-F5344CB8AC3E}">
        <p14:creationId xmlns:p14="http://schemas.microsoft.com/office/powerpoint/2010/main" val="26504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23452"/>
            <a:ext cx="10353761" cy="737332"/>
          </a:xfrm>
        </p:spPr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94205"/>
            <a:ext cx="10014012" cy="4351338"/>
          </a:xfrm>
        </p:spPr>
      </p:pic>
      <p:sp>
        <p:nvSpPr>
          <p:cNvPr id="3" name="TextBox 2"/>
          <p:cNvSpPr txBox="1"/>
          <p:nvPr/>
        </p:nvSpPr>
        <p:spPr>
          <a:xfrm>
            <a:off x="913795" y="897250"/>
            <a:ext cx="933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boxplot because Box plots are useful as they provide a visual summary of the data enabling us to quickly identify mean values, the dispersion of the data set, and signs of skewness.</a:t>
            </a:r>
          </a:p>
        </p:txBody>
      </p:sp>
    </p:spTree>
    <p:extLst>
      <p:ext uri="{BB962C8B-B14F-4D97-AF65-F5344CB8AC3E}">
        <p14:creationId xmlns:p14="http://schemas.microsoft.com/office/powerpoint/2010/main" val="10646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7" y="1825625"/>
            <a:ext cx="10218197" cy="4351338"/>
          </a:xfrm>
        </p:spPr>
      </p:pic>
    </p:spTree>
    <p:extLst>
      <p:ext uri="{BB962C8B-B14F-4D97-AF65-F5344CB8AC3E}">
        <p14:creationId xmlns:p14="http://schemas.microsoft.com/office/powerpoint/2010/main" val="110857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 point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A1&amp;A2&amp;A3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752077"/>
            <a:ext cx="10515600" cy="34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95" y="2122194"/>
            <a:ext cx="10515600" cy="4037013"/>
          </a:xfrm>
        </p:spPr>
        <p:txBody>
          <a:bodyPr>
            <a:normAutofit/>
          </a:bodyPr>
          <a:lstStyle/>
          <a:p>
            <a:r>
              <a:rPr lang="en-US" sz="2400" dirty="0"/>
              <a:t>What data is needed to answer my research question?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differentially expressed genes (DEGs)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COL6A1 induction of bone metastasis in non-small cell lung cancer</a:t>
            </a:r>
          </a:p>
          <a:p>
            <a:endParaRPr lang="en-US" sz="2400" dirty="0"/>
          </a:p>
          <a:p>
            <a:r>
              <a:rPr lang="en-US" sz="2400" dirty="0"/>
              <a:t>How will I download Data?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Download it from existing research in NCBI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Then search about gene :GSE175601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 point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1&amp;B2&amp;B3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743199"/>
            <a:ext cx="10539348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Ontology</a:t>
            </a:r>
            <a:r>
              <a:rPr lang="en-GB" sz="6000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GB" sz="6000" dirty="0">
                <a:solidFill>
                  <a:schemeClr val="accent2">
                    <a:lumMod val="50000"/>
                  </a:schemeClr>
                </a:solidFill>
              </a:rPr>
            </a:b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07" y="1583871"/>
            <a:ext cx="9573349" cy="4645479"/>
          </a:xfrm>
        </p:spPr>
      </p:pic>
    </p:spTree>
    <p:extLst>
      <p:ext uri="{BB962C8B-B14F-4D97-AF65-F5344CB8AC3E}">
        <p14:creationId xmlns:p14="http://schemas.microsoft.com/office/powerpoint/2010/main" val="27138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of ontology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1" y="2032907"/>
            <a:ext cx="9192984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3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SubClasses</a:t>
            </a:r>
            <a:r>
              <a:rPr lang="en-US" dirty="0" smtClean="0"/>
              <a:t> </a:t>
            </a:r>
            <a:r>
              <a:rPr lang="en-US" dirty="0"/>
              <a:t>of ontology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6" y="1828799"/>
            <a:ext cx="10042913" cy="4384222"/>
          </a:xfrm>
        </p:spPr>
      </p:pic>
    </p:spTree>
    <p:extLst>
      <p:ext uri="{BB962C8B-B14F-4D97-AF65-F5344CB8AC3E}">
        <p14:creationId xmlns:p14="http://schemas.microsoft.com/office/powerpoint/2010/main" val="3447812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smtClean="0"/>
              <a:t>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64" y="1730829"/>
            <a:ext cx="10115550" cy="4776107"/>
          </a:xfrm>
        </p:spPr>
      </p:pic>
    </p:spTree>
    <p:extLst>
      <p:ext uri="{BB962C8B-B14F-4D97-AF65-F5344CB8AC3E}">
        <p14:creationId xmlns:p14="http://schemas.microsoft.com/office/powerpoint/2010/main" val="401879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has biological </a:t>
            </a:r>
            <a:r>
              <a:rPr lang="en-US" sz="2800" b="0" dirty="0" smtClean="0"/>
              <a:t>process (</a:t>
            </a:r>
            <a:r>
              <a:rPr lang="en-US" sz="2800" b="0" dirty="0"/>
              <a:t>object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94" y="1828801"/>
            <a:ext cx="9862456" cy="4710792"/>
          </a:xfrm>
        </p:spPr>
      </p:pic>
    </p:spTree>
    <p:extLst>
      <p:ext uri="{BB962C8B-B14F-4D97-AF65-F5344CB8AC3E}">
        <p14:creationId xmlns:p14="http://schemas.microsoft.com/office/powerpoint/2010/main" val="336423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has expression (object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7" y="1852246"/>
            <a:ext cx="10488246" cy="4548553"/>
          </a:xfrm>
        </p:spPr>
      </p:pic>
    </p:spTree>
    <p:extLst>
      <p:ext uri="{BB962C8B-B14F-4D97-AF65-F5344CB8AC3E}">
        <p14:creationId xmlns:p14="http://schemas.microsoft.com/office/powerpoint/2010/main" val="1509204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/>
              <a:t>has function (object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54" y="1828800"/>
            <a:ext cx="9909907" cy="4642339"/>
          </a:xfrm>
        </p:spPr>
      </p:pic>
    </p:spTree>
    <p:extLst>
      <p:ext uri="{BB962C8B-B14F-4D97-AF65-F5344CB8AC3E}">
        <p14:creationId xmlns:p14="http://schemas.microsoft.com/office/powerpoint/2010/main" val="3875568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is_a</a:t>
            </a:r>
            <a:r>
              <a:rPr lang="en-US" b="0" dirty="0"/>
              <a:t> (object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92" y="1820985"/>
            <a:ext cx="9683263" cy="4572000"/>
          </a:xfrm>
        </p:spPr>
      </p:pic>
    </p:spTree>
    <p:extLst>
      <p:ext uri="{BB962C8B-B14F-4D97-AF65-F5344CB8AC3E}">
        <p14:creationId xmlns:p14="http://schemas.microsoft.com/office/powerpoint/2010/main" val="784105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Locateed_in</a:t>
            </a:r>
            <a:r>
              <a:rPr lang="en-US" b="0" dirty="0" smtClean="0"/>
              <a:t> </a:t>
            </a:r>
            <a:r>
              <a:rPr lang="en-US" b="0" dirty="0"/>
              <a:t>(object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1" y="1810875"/>
            <a:ext cx="10259371" cy="4535217"/>
          </a:xfrm>
        </p:spPr>
      </p:pic>
    </p:spTree>
    <p:extLst>
      <p:ext uri="{BB962C8B-B14F-4D97-AF65-F5344CB8AC3E}">
        <p14:creationId xmlns:p14="http://schemas.microsoft.com/office/powerpoint/2010/main" val="185097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</a:t>
            </a:r>
            <a:r>
              <a:rPr lang="en-US" dirty="0" smtClean="0"/>
              <a:t>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95" y="2122194"/>
            <a:ext cx="10515600" cy="403701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How I collect the data?</a:t>
            </a:r>
          </a:p>
          <a:p>
            <a:pPr marL="0" indent="0">
              <a:buNone/>
            </a:pPr>
            <a:r>
              <a:rPr lang="en-US" sz="2400" dirty="0"/>
              <a:t>Download it from existing research in NCBI.</a:t>
            </a:r>
          </a:p>
          <a:p>
            <a:pPr marL="0" indent="0">
              <a:buNone/>
            </a:pPr>
            <a:r>
              <a:rPr lang="en-US" sz="2400" dirty="0"/>
              <a:t>Link of Data : </a:t>
            </a:r>
            <a:r>
              <a:rPr lang="en-US" sz="2400" dirty="0">
                <a:hlinkClick r:id="rId2"/>
              </a:rPr>
              <a:t>https://www.ncbi.nlm.nih.gov/geo/query/acc.cgi?acc=GSE175601</a:t>
            </a:r>
            <a:endParaRPr lang="en-US" sz="2400" dirty="0"/>
          </a:p>
          <a:p>
            <a:endParaRPr lang="en-GB" dirty="0"/>
          </a:p>
          <a:p>
            <a:r>
              <a:rPr lang="en-GB" dirty="0"/>
              <a:t>How will I </a:t>
            </a:r>
            <a:r>
              <a:rPr lang="en-GB" dirty="0" smtClean="0"/>
              <a:t>download </a:t>
            </a:r>
            <a:r>
              <a:rPr lang="en-GB" dirty="0"/>
              <a:t>Data?</a:t>
            </a:r>
          </a:p>
          <a:p>
            <a:pPr marL="0" indent="0">
              <a:buNone/>
            </a:pPr>
            <a:r>
              <a:rPr lang="en-GB" dirty="0"/>
              <a:t>Download it from existing research </a:t>
            </a:r>
            <a:r>
              <a:rPr lang="en-GB" dirty="0" smtClean="0"/>
              <a:t>in </a:t>
            </a:r>
            <a:r>
              <a:rPr lang="en-GB" dirty="0" smtClean="0">
                <a:hlinkClick r:id="rId3"/>
              </a:rPr>
              <a:t>NCBI</a:t>
            </a:r>
            <a:r>
              <a:rPr lang="en-GB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Then search about gene :</a:t>
            </a:r>
            <a:r>
              <a:rPr lang="en-GB" dirty="0" smtClean="0"/>
              <a:t>GSE175601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0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propertiees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2" y="1717090"/>
            <a:ext cx="10191261" cy="4636817"/>
          </a:xfrm>
        </p:spPr>
      </p:pic>
    </p:spTree>
    <p:extLst>
      <p:ext uri="{BB962C8B-B14F-4D97-AF65-F5344CB8AC3E}">
        <p14:creationId xmlns:p14="http://schemas.microsoft.com/office/powerpoint/2010/main" val="828402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description (data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9" y="1935921"/>
            <a:ext cx="10316307" cy="4618891"/>
          </a:xfrm>
        </p:spPr>
      </p:pic>
    </p:spTree>
    <p:extLst>
      <p:ext uri="{BB962C8B-B14F-4D97-AF65-F5344CB8AC3E}">
        <p14:creationId xmlns:p14="http://schemas.microsoft.com/office/powerpoint/2010/main" val="120560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gene_id</a:t>
            </a:r>
            <a:r>
              <a:rPr lang="en-US" b="0" dirty="0"/>
              <a:t> (data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69" y="1820985"/>
            <a:ext cx="10105293" cy="4415691"/>
          </a:xfrm>
        </p:spPr>
      </p:pic>
    </p:spTree>
    <p:extLst>
      <p:ext uri="{BB962C8B-B14F-4D97-AF65-F5344CB8AC3E}">
        <p14:creationId xmlns:p14="http://schemas.microsoft.com/office/powerpoint/2010/main" val="110578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gene_name</a:t>
            </a:r>
            <a:r>
              <a:rPr lang="en-US" b="0" dirty="0"/>
              <a:t> (data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62" y="1742831"/>
            <a:ext cx="9737969" cy="4657969"/>
          </a:xfrm>
        </p:spPr>
      </p:pic>
    </p:spTree>
    <p:extLst>
      <p:ext uri="{BB962C8B-B14F-4D97-AF65-F5344CB8AC3E}">
        <p14:creationId xmlns:p14="http://schemas.microsoft.com/office/powerpoint/2010/main" val="1772544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GO_id</a:t>
            </a:r>
            <a:r>
              <a:rPr lang="en-US" b="0" dirty="0"/>
              <a:t> (data property)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19385"/>
            <a:ext cx="10645159" cy="4790830"/>
          </a:xfrm>
        </p:spPr>
      </p:pic>
    </p:spTree>
    <p:extLst>
      <p:ext uri="{BB962C8B-B14F-4D97-AF65-F5344CB8AC3E}">
        <p14:creationId xmlns:p14="http://schemas.microsoft.com/office/powerpoint/2010/main" val="2198449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18" y="1719385"/>
            <a:ext cx="10449774" cy="4868984"/>
          </a:xfrm>
        </p:spPr>
      </p:pic>
    </p:spTree>
    <p:extLst>
      <p:ext uri="{BB962C8B-B14F-4D97-AF65-F5344CB8AC3E}">
        <p14:creationId xmlns:p14="http://schemas.microsoft.com/office/powerpoint/2010/main" val="3042888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Example 1 </a:t>
            </a:r>
            <a:r>
              <a:rPr lang="en-US" b="0" dirty="0"/>
              <a:t>on </a:t>
            </a:r>
            <a:r>
              <a:rPr lang="en-US" b="0" dirty="0" err="1"/>
              <a:t>indinviduals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797538"/>
            <a:ext cx="10434142" cy="4618893"/>
          </a:xfrm>
        </p:spPr>
      </p:pic>
    </p:spTree>
    <p:extLst>
      <p:ext uri="{BB962C8B-B14F-4D97-AF65-F5344CB8AC3E}">
        <p14:creationId xmlns:p14="http://schemas.microsoft.com/office/powerpoint/2010/main" val="1372819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 </a:t>
            </a:r>
            <a:r>
              <a:rPr lang="en-US" dirty="0"/>
              <a:t>on </a:t>
            </a:r>
            <a:r>
              <a:rPr lang="en-US" dirty="0" err="1"/>
              <a:t>indinviduals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4" y="1664677"/>
            <a:ext cx="10292862" cy="4892432"/>
          </a:xfrm>
        </p:spPr>
      </p:pic>
    </p:spTree>
    <p:extLst>
      <p:ext uri="{BB962C8B-B14F-4D97-AF65-F5344CB8AC3E}">
        <p14:creationId xmlns:p14="http://schemas.microsoft.com/office/powerpoint/2010/main" val="321544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 </a:t>
            </a:r>
            <a:r>
              <a:rPr lang="en-US" dirty="0"/>
              <a:t>on </a:t>
            </a:r>
            <a:r>
              <a:rPr lang="en-US" dirty="0" err="1"/>
              <a:t>indinviduals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6" y="1766277"/>
            <a:ext cx="10597662" cy="4673600"/>
          </a:xfrm>
        </p:spPr>
      </p:pic>
    </p:spTree>
    <p:extLst>
      <p:ext uri="{BB962C8B-B14F-4D97-AF65-F5344CB8AC3E}">
        <p14:creationId xmlns:p14="http://schemas.microsoft.com/office/powerpoint/2010/main" val="40463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 </a:t>
            </a:r>
            <a:r>
              <a:rPr lang="en-US" dirty="0"/>
              <a:t>on </a:t>
            </a:r>
            <a:r>
              <a:rPr lang="en-US" dirty="0" err="1"/>
              <a:t>indinviduals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6" y="1742831"/>
            <a:ext cx="10456984" cy="4697046"/>
          </a:xfrm>
        </p:spPr>
      </p:pic>
    </p:spTree>
    <p:extLst>
      <p:ext uri="{BB962C8B-B14F-4D97-AF65-F5344CB8AC3E}">
        <p14:creationId xmlns:p14="http://schemas.microsoft.com/office/powerpoint/2010/main" val="203762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526678"/>
          </a:xfrm>
        </p:spPr>
        <p:txBody>
          <a:bodyPr/>
          <a:lstStyle/>
          <a:p>
            <a:r>
              <a:rPr lang="en-US" dirty="0" smtClean="0"/>
              <a:t>Which kind of organism I need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Homo </a:t>
            </a:r>
            <a:r>
              <a:rPr lang="en-US" dirty="0" smtClean="0">
                <a:effectLst/>
              </a:rPr>
              <a:t>sapiens</a:t>
            </a:r>
          </a:p>
          <a:p>
            <a:r>
              <a:rPr lang="en-US" dirty="0" smtClean="0">
                <a:effectLst/>
              </a:rPr>
              <a:t>What type of experiment I need?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Expression profiling by </a:t>
            </a:r>
            <a:r>
              <a:rPr lang="en-US" dirty="0" smtClean="0"/>
              <a:t>array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1" y="4074849"/>
            <a:ext cx="9854214" cy="24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95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956529"/>
          </a:xfrm>
        </p:spPr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746" y="2133600"/>
            <a:ext cx="9001462" cy="35247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2095499"/>
            <a:ext cx="9909907" cy="43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94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80" y="343878"/>
            <a:ext cx="10353761" cy="1443552"/>
          </a:xfrm>
        </p:spPr>
        <p:txBody>
          <a:bodyPr/>
          <a:lstStyle/>
          <a:p>
            <a:r>
              <a:rPr lang="en-US" b="0" dirty="0"/>
              <a:t>retrieve upregulated genes 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14"/>
          <a:stretch/>
        </p:blipFill>
        <p:spPr>
          <a:xfrm>
            <a:off x="731520" y="1417320"/>
            <a:ext cx="10058400" cy="43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10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retrieve downregulated genes </a:t>
            </a:r>
            <a:endParaRPr lang="en-US" b="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99"/>
          <a:stretch/>
        </p:blipFill>
        <p:spPr>
          <a:xfrm>
            <a:off x="913794" y="1825625"/>
            <a:ext cx="10353761" cy="4407395"/>
          </a:xfrm>
        </p:spPr>
      </p:pic>
    </p:spTree>
    <p:extLst>
      <p:ext uri="{BB962C8B-B14F-4D97-AF65-F5344CB8AC3E}">
        <p14:creationId xmlns:p14="http://schemas.microsoft.com/office/powerpoint/2010/main" val="3648378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retrieve gene description </a:t>
            </a:r>
            <a:endParaRPr lang="en-US" b="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3"/>
          <a:stretch/>
        </p:blipFill>
        <p:spPr>
          <a:xfrm>
            <a:off x="913795" y="1825625"/>
            <a:ext cx="10353761" cy="44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69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retrieve </a:t>
            </a:r>
            <a:r>
              <a:rPr lang="en-US" b="0" dirty="0" smtClean="0"/>
              <a:t>Molecular </a:t>
            </a:r>
            <a:r>
              <a:rPr lang="en-US" b="0" dirty="0"/>
              <a:t>function Description for all genes</a:t>
            </a:r>
            <a:endParaRPr lang="en-US" b="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4"/>
          <a:stretch/>
        </p:blipFill>
        <p:spPr>
          <a:xfrm>
            <a:off x="913795" y="1825625"/>
            <a:ext cx="10353761" cy="4306727"/>
          </a:xfrm>
        </p:spPr>
      </p:pic>
    </p:spTree>
    <p:extLst>
      <p:ext uri="{BB962C8B-B14F-4D97-AF65-F5344CB8AC3E}">
        <p14:creationId xmlns:p14="http://schemas.microsoft.com/office/powerpoint/2010/main" val="276373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all data about genes</a:t>
            </a:r>
            <a:endParaRPr lang="en-US" b="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5"/>
          <a:stretch/>
        </p:blipFill>
        <p:spPr>
          <a:xfrm>
            <a:off x="913795" y="1825624"/>
            <a:ext cx="10353761" cy="44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0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function of upregulated genes</a:t>
            </a:r>
            <a:endParaRPr lang="en-US" b="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56"/>
          <a:stretch/>
        </p:blipFill>
        <p:spPr>
          <a:xfrm>
            <a:off x="913795" y="1825625"/>
            <a:ext cx="10353761" cy="4474507"/>
          </a:xfrm>
        </p:spPr>
      </p:pic>
    </p:spTree>
    <p:extLst>
      <p:ext uri="{BB962C8B-B14F-4D97-AF65-F5344CB8AC3E}">
        <p14:creationId xmlns:p14="http://schemas.microsoft.com/office/powerpoint/2010/main" val="1495797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3" y="299278"/>
            <a:ext cx="10353761" cy="1326321"/>
          </a:xfrm>
        </p:spPr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function of Downregulated genes</a:t>
            </a:r>
            <a:endParaRPr lang="en-US" b="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70"/>
          <a:stretch/>
        </p:blipFill>
        <p:spPr>
          <a:xfrm>
            <a:off x="913793" y="1825625"/>
            <a:ext cx="10353761" cy="42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73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396" y="408693"/>
            <a:ext cx="10353761" cy="1326321"/>
          </a:xfrm>
        </p:spPr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cellular component for </a:t>
            </a:r>
            <a:r>
              <a:rPr lang="en-US" b="0" dirty="0" smtClean="0"/>
              <a:t>upregulated </a:t>
            </a:r>
            <a:r>
              <a:rPr lang="en-US" b="0" dirty="0"/>
              <a:t>genes</a:t>
            </a:r>
            <a:endParaRPr lang="en-US" b="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34"/>
          <a:stretch/>
        </p:blipFill>
        <p:spPr>
          <a:xfrm>
            <a:off x="907395" y="1825625"/>
            <a:ext cx="10353761" cy="45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0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cellular component for </a:t>
            </a:r>
            <a:r>
              <a:rPr lang="en-US" b="0" dirty="0" smtClean="0"/>
              <a:t>Downregulated </a:t>
            </a:r>
            <a:r>
              <a:rPr lang="en-US" b="0" dirty="0"/>
              <a:t>genes</a:t>
            </a:r>
            <a:endParaRPr lang="en-US" b="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84"/>
          <a:stretch/>
        </p:blipFill>
        <p:spPr>
          <a:xfrm>
            <a:off x="913795" y="1825625"/>
            <a:ext cx="10353761" cy="42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cribe Meaning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746"/>
            <a:ext cx="12192000" cy="52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5138"/>
            <a:ext cx="10353761" cy="1326321"/>
          </a:xfrm>
        </p:spPr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GO_ID of function for Downregulated genes</a:t>
            </a:r>
            <a:endParaRPr lang="en-US" b="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40"/>
          <a:stretch/>
        </p:blipFill>
        <p:spPr>
          <a:xfrm>
            <a:off x="914399" y="1979801"/>
            <a:ext cx="10419127" cy="4228052"/>
          </a:xfrm>
        </p:spPr>
      </p:pic>
    </p:spTree>
    <p:extLst>
      <p:ext uri="{BB962C8B-B14F-4D97-AF65-F5344CB8AC3E}">
        <p14:creationId xmlns:p14="http://schemas.microsoft.com/office/powerpoint/2010/main" val="321194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88" y="416510"/>
            <a:ext cx="10353761" cy="1326321"/>
          </a:xfrm>
        </p:spPr>
        <p:txBody>
          <a:bodyPr/>
          <a:lstStyle/>
          <a:p>
            <a:r>
              <a:rPr lang="en-US" b="0" dirty="0" smtClean="0"/>
              <a:t>retrieve </a:t>
            </a:r>
            <a:r>
              <a:rPr lang="en-US" b="0" dirty="0"/>
              <a:t>function and </a:t>
            </a:r>
            <a:r>
              <a:rPr lang="en-US" b="0" dirty="0" smtClean="0"/>
              <a:t>their </a:t>
            </a:r>
            <a:r>
              <a:rPr lang="en-US" b="0" dirty="0"/>
              <a:t>description for upregulated genes </a:t>
            </a:r>
            <a:endParaRPr lang="en-US" b="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59"/>
          <a:stretch/>
        </p:blipFill>
        <p:spPr>
          <a:xfrm>
            <a:off x="859087" y="1818004"/>
            <a:ext cx="10353761" cy="4381459"/>
          </a:xfrm>
        </p:spPr>
      </p:pic>
    </p:spTree>
    <p:extLst>
      <p:ext uri="{BB962C8B-B14F-4D97-AF65-F5344CB8AC3E}">
        <p14:creationId xmlns:p14="http://schemas.microsoft.com/office/powerpoint/2010/main" val="2891068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1822" y="132862"/>
            <a:ext cx="9001462" cy="1914769"/>
          </a:xfrm>
        </p:spPr>
        <p:txBody>
          <a:bodyPr>
            <a:normAutofit/>
          </a:bodyPr>
          <a:lstStyle/>
          <a:p>
            <a:r>
              <a:rPr lang="en-US" sz="5400" u="sng" dirty="0" err="1" smtClean="0">
                <a:effectLst/>
              </a:rPr>
              <a:t>Rightfield</a:t>
            </a:r>
            <a:r>
              <a:rPr lang="en-US" sz="5400" u="sng" dirty="0">
                <a:effectLst/>
              </a:rPr>
              <a:t/>
            </a:r>
            <a:br>
              <a:rPr lang="en-US" sz="5400" u="sng" dirty="0">
                <a:effectLst/>
              </a:rPr>
            </a:b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1899138"/>
            <a:ext cx="9001462" cy="40718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46" y="1539632"/>
            <a:ext cx="9863015" cy="48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47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062892"/>
          </a:xfrm>
        </p:spPr>
        <p:txBody>
          <a:bodyPr/>
          <a:lstStyle/>
          <a:p>
            <a:r>
              <a:rPr lang="en-US" sz="3600" b="0" u="sng" dirty="0" err="1">
                <a:effectLst/>
              </a:rPr>
              <a:t>Rightfield</a:t>
            </a:r>
            <a:r>
              <a:rPr lang="en-US" sz="3600" b="0" u="sng" dirty="0">
                <a:effectLst/>
              </a:rPr>
              <a:t/>
            </a:r>
            <a:br>
              <a:rPr lang="en-US" sz="3600" b="0" u="sng" dirty="0">
                <a:effectLst/>
              </a:rPr>
            </a:b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352062"/>
            <a:ext cx="10027138" cy="4994030"/>
          </a:xfrm>
        </p:spPr>
      </p:pic>
    </p:spTree>
    <p:extLst>
      <p:ext uri="{BB962C8B-B14F-4D97-AF65-F5344CB8AC3E}">
        <p14:creationId xmlns:p14="http://schemas.microsoft.com/office/powerpoint/2010/main" val="2980375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086338"/>
          </a:xfrm>
        </p:spPr>
        <p:txBody>
          <a:bodyPr/>
          <a:lstStyle/>
          <a:p>
            <a:r>
              <a:rPr lang="en-US" sz="3600" b="0" u="sng" dirty="0" err="1" smtClean="0">
                <a:effectLst/>
              </a:rPr>
              <a:t>Rightfield</a:t>
            </a:r>
            <a:r>
              <a:rPr lang="en-US" sz="3600" b="0" u="sng" dirty="0" smtClean="0">
                <a:effectLst/>
              </a:rPr>
              <a:t> 2</a:t>
            </a:r>
            <a:r>
              <a:rPr lang="en-US" sz="3600" b="0" u="sng" dirty="0">
                <a:effectLst/>
              </a:rPr>
              <a:t/>
            </a:r>
            <a:br>
              <a:rPr lang="en-US" sz="3600" b="0" u="sng" dirty="0">
                <a:effectLst/>
              </a:rPr>
            </a:b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5" y="1336431"/>
            <a:ext cx="10410092" cy="5033107"/>
          </a:xfrm>
        </p:spPr>
      </p:pic>
    </p:spTree>
    <p:extLst>
      <p:ext uri="{BB962C8B-B14F-4D97-AF65-F5344CB8AC3E}">
        <p14:creationId xmlns:p14="http://schemas.microsoft.com/office/powerpoint/2010/main" val="3217960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296985"/>
            <a:ext cx="10353761" cy="1326321"/>
          </a:xfrm>
        </p:spPr>
        <p:txBody>
          <a:bodyPr/>
          <a:lstStyle/>
          <a:p>
            <a:r>
              <a:rPr lang="en-US" b="0" dirty="0"/>
              <a:t>All </a:t>
            </a:r>
            <a:r>
              <a:rPr lang="en-US" b="0" dirty="0" err="1"/>
              <a:t>SubClasses</a:t>
            </a:r>
            <a:r>
              <a:rPr lang="en-US" b="0" dirty="0"/>
              <a:t> of ontology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" y="1680309"/>
            <a:ext cx="10386645" cy="4783014"/>
          </a:xfrm>
        </p:spPr>
      </p:pic>
    </p:spTree>
    <p:extLst>
      <p:ext uri="{BB962C8B-B14F-4D97-AF65-F5344CB8AC3E}">
        <p14:creationId xmlns:p14="http://schemas.microsoft.com/office/powerpoint/2010/main" val="1895965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82954"/>
            <a:ext cx="10353761" cy="1326321"/>
          </a:xfrm>
        </p:spPr>
        <p:txBody>
          <a:bodyPr/>
          <a:lstStyle/>
          <a:p>
            <a:r>
              <a:rPr lang="en-US" b="0" dirty="0"/>
              <a:t>All Direct </a:t>
            </a:r>
            <a:r>
              <a:rPr lang="en-US" b="0" dirty="0" err="1"/>
              <a:t>SubClasses</a:t>
            </a:r>
            <a:r>
              <a:rPr lang="en-US" b="0" dirty="0"/>
              <a:t> of Ontology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1" y="1641231"/>
            <a:ext cx="10997796" cy="4775200"/>
          </a:xfrm>
        </p:spPr>
      </p:pic>
    </p:spTree>
    <p:extLst>
      <p:ext uri="{BB962C8B-B14F-4D97-AF65-F5344CB8AC3E}">
        <p14:creationId xmlns:p14="http://schemas.microsoft.com/office/powerpoint/2010/main" val="2208631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03" y="314910"/>
            <a:ext cx="10353761" cy="1326321"/>
          </a:xfrm>
        </p:spPr>
        <p:txBody>
          <a:bodyPr/>
          <a:lstStyle/>
          <a:p>
            <a:r>
              <a:rPr lang="en-US" b="0" dirty="0"/>
              <a:t>All </a:t>
            </a:r>
            <a:r>
              <a:rPr lang="en-US" b="0" dirty="0" err="1"/>
              <a:t>SubClasses</a:t>
            </a:r>
            <a:r>
              <a:rPr lang="en-US" b="0" dirty="0"/>
              <a:t> of Disease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2" y="1641231"/>
            <a:ext cx="10824308" cy="4900245"/>
          </a:xfrm>
        </p:spPr>
      </p:pic>
    </p:spTree>
    <p:extLst>
      <p:ext uri="{BB962C8B-B14F-4D97-AF65-F5344CB8AC3E}">
        <p14:creationId xmlns:p14="http://schemas.microsoft.com/office/powerpoint/2010/main" val="4154155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93064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Direct </a:t>
            </a:r>
            <a:r>
              <a:rPr lang="en-US" b="0" dirty="0" err="1">
                <a:effectLst/>
              </a:rPr>
              <a:t>SubClasses</a:t>
            </a:r>
            <a:r>
              <a:rPr lang="en-US" b="0" dirty="0">
                <a:effectLst/>
              </a:rPr>
              <a:t> of Disease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1" y="1719385"/>
            <a:ext cx="10540725" cy="4665783"/>
          </a:xfrm>
        </p:spPr>
      </p:pic>
    </p:spTree>
    <p:extLst>
      <p:ext uri="{BB962C8B-B14F-4D97-AF65-F5344CB8AC3E}">
        <p14:creationId xmlns:p14="http://schemas.microsoft.com/office/powerpoint/2010/main" val="9686739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All </a:t>
            </a:r>
            <a:r>
              <a:rPr lang="en-US" b="0" dirty="0" err="1">
                <a:effectLst/>
              </a:rPr>
              <a:t>SubClasses</a:t>
            </a:r>
            <a:r>
              <a:rPr lang="en-US" b="0" dirty="0">
                <a:effectLst/>
              </a:rPr>
              <a:t> of Genes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6" y="1649046"/>
            <a:ext cx="10879015" cy="4853354"/>
          </a:xfrm>
        </p:spPr>
      </p:pic>
    </p:spTree>
    <p:extLst>
      <p:ext uri="{BB962C8B-B14F-4D97-AF65-F5344CB8AC3E}">
        <p14:creationId xmlns:p14="http://schemas.microsoft.com/office/powerpoint/2010/main" val="108001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ector hi-tech program that descripe and analyze the part of huma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85" y="0"/>
            <a:ext cx="90463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All Direct </a:t>
            </a:r>
            <a:r>
              <a:rPr lang="en-US" b="0" dirty="0" err="1">
                <a:effectLst/>
              </a:rPr>
              <a:t>SubClasses</a:t>
            </a:r>
            <a:r>
              <a:rPr lang="en-US" b="0" dirty="0">
                <a:effectLst/>
              </a:rPr>
              <a:t> of Genes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33415"/>
            <a:ext cx="10574820" cy="4845539"/>
          </a:xfrm>
        </p:spPr>
      </p:pic>
    </p:spTree>
    <p:extLst>
      <p:ext uri="{BB962C8B-B14F-4D97-AF65-F5344CB8AC3E}">
        <p14:creationId xmlns:p14="http://schemas.microsoft.com/office/powerpoint/2010/main" val="233619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All instances of ontology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80307"/>
            <a:ext cx="10684236" cy="4861169"/>
          </a:xfrm>
        </p:spPr>
      </p:pic>
    </p:spTree>
    <p:extLst>
      <p:ext uri="{BB962C8B-B14F-4D97-AF65-F5344CB8AC3E}">
        <p14:creationId xmlns:p14="http://schemas.microsoft.com/office/powerpoint/2010/main" val="3140681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242" y="338356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instances of </a:t>
            </a:r>
            <a:r>
              <a:rPr lang="en-US" b="0" dirty="0" err="1">
                <a:effectLst/>
              </a:rPr>
              <a:t>Biological_Process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9" y="1664677"/>
            <a:ext cx="10824308" cy="4939323"/>
          </a:xfrm>
        </p:spPr>
      </p:pic>
    </p:spTree>
    <p:extLst>
      <p:ext uri="{BB962C8B-B14F-4D97-AF65-F5344CB8AC3E}">
        <p14:creationId xmlns:p14="http://schemas.microsoft.com/office/powerpoint/2010/main" val="2430623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95" y="312615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Direct instances of </a:t>
            </a:r>
            <a:r>
              <a:rPr lang="en-US" b="0" dirty="0" err="1">
                <a:effectLst/>
              </a:rPr>
              <a:t>Biological_Process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27201"/>
            <a:ext cx="10894646" cy="4868984"/>
          </a:xfrm>
        </p:spPr>
      </p:pic>
    </p:spTree>
    <p:extLst>
      <p:ext uri="{BB962C8B-B14F-4D97-AF65-F5344CB8AC3E}">
        <p14:creationId xmlns:p14="http://schemas.microsoft.com/office/powerpoint/2010/main" val="3905644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76738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Direct instances of </a:t>
            </a:r>
            <a:r>
              <a:rPr lang="en-US" b="0" dirty="0" err="1">
                <a:effectLst/>
              </a:rPr>
              <a:t>Biological_Process</a:t>
            </a:r>
            <a:r>
              <a:rPr lang="en-US" b="0" dirty="0">
                <a:effectLst/>
              </a:rPr>
              <a:t> property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91323"/>
            <a:ext cx="10675815" cy="4673600"/>
          </a:xfrm>
        </p:spPr>
      </p:pic>
    </p:spTree>
    <p:extLst>
      <p:ext uri="{BB962C8B-B14F-4D97-AF65-F5344CB8AC3E}">
        <p14:creationId xmlns:p14="http://schemas.microsoft.com/office/powerpoint/2010/main" val="9512070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749" y="320431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instances of </a:t>
            </a:r>
            <a:r>
              <a:rPr lang="en-US" b="0" dirty="0" err="1">
                <a:effectLst/>
              </a:rPr>
              <a:t>Cellular_Componant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1" y="1797538"/>
            <a:ext cx="11004061" cy="4712677"/>
          </a:xfrm>
        </p:spPr>
      </p:pic>
    </p:spTree>
    <p:extLst>
      <p:ext uri="{BB962C8B-B14F-4D97-AF65-F5344CB8AC3E}">
        <p14:creationId xmlns:p14="http://schemas.microsoft.com/office/powerpoint/2010/main" val="4225943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18" y="343877"/>
            <a:ext cx="10353761" cy="1326321"/>
          </a:xfrm>
        </p:spPr>
        <p:txBody>
          <a:bodyPr/>
          <a:lstStyle/>
          <a:p>
            <a:r>
              <a:rPr lang="en-US" b="0">
                <a:effectLst/>
              </a:rPr>
              <a:t>All Direct instances of </a:t>
            </a:r>
            <a:r>
              <a:rPr lang="en-US" b="0" dirty="0" err="1">
                <a:effectLst/>
              </a:rPr>
              <a:t>Cellular_Componant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46" y="1781908"/>
            <a:ext cx="11222892" cy="4915877"/>
          </a:xfrm>
        </p:spPr>
      </p:pic>
    </p:spTree>
    <p:extLst>
      <p:ext uri="{BB962C8B-B14F-4D97-AF65-F5344CB8AC3E}">
        <p14:creationId xmlns:p14="http://schemas.microsoft.com/office/powerpoint/2010/main" val="3196028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79" y="336061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Direct instances of </a:t>
            </a:r>
            <a:r>
              <a:rPr lang="en-US" b="0" dirty="0" err="1">
                <a:effectLst/>
              </a:rPr>
              <a:t>Cellular_Componant</a:t>
            </a:r>
            <a:r>
              <a:rPr lang="en-US" b="0" dirty="0">
                <a:effectLst/>
              </a:rPr>
              <a:t> property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0" y="1820985"/>
            <a:ext cx="10699866" cy="4845538"/>
          </a:xfrm>
        </p:spPr>
      </p:pic>
    </p:spTree>
    <p:extLst>
      <p:ext uri="{BB962C8B-B14F-4D97-AF65-F5344CB8AC3E}">
        <p14:creationId xmlns:p14="http://schemas.microsoft.com/office/powerpoint/2010/main" val="1306013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80" y="189865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instances of Genes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6" y="1516186"/>
            <a:ext cx="11004062" cy="5134706"/>
          </a:xfrm>
        </p:spPr>
      </p:pic>
    </p:spTree>
    <p:extLst>
      <p:ext uri="{BB962C8B-B14F-4D97-AF65-F5344CB8AC3E}">
        <p14:creationId xmlns:p14="http://schemas.microsoft.com/office/powerpoint/2010/main" val="2616723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088" y="242278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Direct instances of Genes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46" y="1461477"/>
            <a:ext cx="10871200" cy="4962770"/>
          </a:xfrm>
        </p:spPr>
      </p:pic>
    </p:spTree>
    <p:extLst>
      <p:ext uri="{BB962C8B-B14F-4D97-AF65-F5344CB8AC3E}">
        <p14:creationId xmlns:p14="http://schemas.microsoft.com/office/powerpoint/2010/main" val="358340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1739"/>
            <a:ext cx="9144000" cy="1246157"/>
          </a:xfrm>
        </p:spPr>
        <p:txBody>
          <a:bodyPr/>
          <a:lstStyle/>
          <a:p>
            <a:r>
              <a:rPr lang="en-GB" dirty="0" smtClean="0"/>
              <a:t>Summary about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27896"/>
            <a:ext cx="9144000" cy="362990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Non-small cell lung cancer (NSCLC) is a major cause of cancer-associated mortality worldwide, and bone metastasis is the most prevalent event observed in patients with advanced NSCLC.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In the present study, differentially expressed genes (DEGs) were identified by gene expression microarray analysis of NSCLC tissue samples with or without bone metastases.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349" y="291464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instances of </a:t>
            </a:r>
            <a:r>
              <a:rPr lang="en-US" b="0" dirty="0" err="1">
                <a:effectLst/>
              </a:rPr>
              <a:t>Molecular_Function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8" y="1617785"/>
            <a:ext cx="10886831" cy="4978400"/>
          </a:xfrm>
        </p:spPr>
      </p:pic>
    </p:spTree>
    <p:extLst>
      <p:ext uri="{BB962C8B-B14F-4D97-AF65-F5344CB8AC3E}">
        <p14:creationId xmlns:p14="http://schemas.microsoft.com/office/powerpoint/2010/main" val="3578900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826" y="328246"/>
            <a:ext cx="10353761" cy="1326321"/>
          </a:xfrm>
        </p:spPr>
        <p:txBody>
          <a:bodyPr/>
          <a:lstStyle/>
          <a:p>
            <a:r>
              <a:rPr lang="en-US" b="0" dirty="0">
                <a:effectLst/>
              </a:rPr>
              <a:t>All Direct instances of </a:t>
            </a:r>
            <a:r>
              <a:rPr lang="en-US" b="0" dirty="0" err="1">
                <a:effectLst/>
              </a:rPr>
              <a:t>Molecular_Function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9" y="1797539"/>
            <a:ext cx="10847754" cy="4759570"/>
          </a:xfrm>
        </p:spPr>
      </p:pic>
    </p:spTree>
    <p:extLst>
      <p:ext uri="{BB962C8B-B14F-4D97-AF65-F5344CB8AC3E}">
        <p14:creationId xmlns:p14="http://schemas.microsoft.com/office/powerpoint/2010/main" val="20049427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2061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8" y="547077"/>
            <a:ext cx="10486018" cy="5861538"/>
          </a:xfrm>
        </p:spPr>
      </p:pic>
    </p:spTree>
    <p:extLst>
      <p:ext uri="{BB962C8B-B14F-4D97-AF65-F5344CB8AC3E}">
        <p14:creationId xmlns:p14="http://schemas.microsoft.com/office/powerpoint/2010/main" val="3971811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581</TotalTime>
  <Words>987</Words>
  <Application>Microsoft Office PowerPoint</Application>
  <PresentationFormat>Widescreen</PresentationFormat>
  <Paragraphs>182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Arial Rounded MT Bold</vt:lpstr>
      <vt:lpstr>Bookman Old Style</vt:lpstr>
      <vt:lpstr>Calibri</vt:lpstr>
      <vt:lpstr>Rockwell</vt:lpstr>
      <vt:lpstr>Verdana</vt:lpstr>
      <vt:lpstr>Wingdings</vt:lpstr>
      <vt:lpstr>Damask</vt:lpstr>
      <vt:lpstr>Scientific Data Management </vt:lpstr>
      <vt:lpstr>PowerPoint Presentation</vt:lpstr>
      <vt:lpstr>Plan phase</vt:lpstr>
      <vt:lpstr>continue…</vt:lpstr>
      <vt:lpstr>Collect phase</vt:lpstr>
      <vt:lpstr>continue…</vt:lpstr>
      <vt:lpstr>PowerPoint Presentation</vt:lpstr>
      <vt:lpstr>PowerPoint Presentation</vt:lpstr>
      <vt:lpstr>Summary about Data</vt:lpstr>
      <vt:lpstr>Some Terms</vt:lpstr>
      <vt:lpstr>The final result extracted from the data</vt:lpstr>
      <vt:lpstr>Assurance</vt:lpstr>
      <vt:lpstr>PowerPoint Presentation</vt:lpstr>
      <vt:lpstr>Upload data on open refine</vt:lpstr>
      <vt:lpstr>PowerPoint Presentation</vt:lpstr>
      <vt:lpstr>Using custom(;) to separate columns</vt:lpstr>
      <vt:lpstr>Removing columns without using</vt:lpstr>
      <vt:lpstr>Remove “---”rows in Chromosome field and other columns</vt:lpstr>
      <vt:lpstr>Remove “---”rows in GO field and other columns</vt:lpstr>
      <vt:lpstr>Dataset after cleaning</vt:lpstr>
      <vt:lpstr>Data table header descriptions</vt:lpstr>
      <vt:lpstr>visualization</vt:lpstr>
      <vt:lpstr>I Describe  Data Quality by R</vt:lpstr>
      <vt:lpstr>Add t-test and filtered p-value reduce 0.05</vt:lpstr>
      <vt:lpstr>T-test</vt:lpstr>
      <vt:lpstr>Histogram for samples   </vt:lpstr>
      <vt:lpstr>Histogram for samples </vt:lpstr>
      <vt:lpstr>Histogram for samples </vt:lpstr>
      <vt:lpstr>Histogram for samples </vt:lpstr>
      <vt:lpstr>Histogram for samples </vt:lpstr>
      <vt:lpstr>Histogram for samples </vt:lpstr>
      <vt:lpstr>Barplot for 6 samples</vt:lpstr>
      <vt:lpstr>plot for 3 samples</vt:lpstr>
      <vt:lpstr>plot for 3 samples</vt:lpstr>
      <vt:lpstr>plot for 3 samples</vt:lpstr>
      <vt:lpstr>Heat map</vt:lpstr>
      <vt:lpstr>boxplot</vt:lpstr>
      <vt:lpstr>Correlation plots </vt:lpstr>
      <vt:lpstr>Geom point plot</vt:lpstr>
      <vt:lpstr>Geom point plot</vt:lpstr>
      <vt:lpstr>Ontology </vt:lpstr>
      <vt:lpstr>Classes of ontology</vt:lpstr>
      <vt:lpstr>SubClasses of ontology</vt:lpstr>
      <vt:lpstr>object properties</vt:lpstr>
      <vt:lpstr>has biological process (object property)</vt:lpstr>
      <vt:lpstr>has expression (object property)</vt:lpstr>
      <vt:lpstr>has function (object property)</vt:lpstr>
      <vt:lpstr>is_a (object property)</vt:lpstr>
      <vt:lpstr>Locateed_in (object property)</vt:lpstr>
      <vt:lpstr>data propertiees</vt:lpstr>
      <vt:lpstr>description (data property)</vt:lpstr>
      <vt:lpstr>gene_id (data property)</vt:lpstr>
      <vt:lpstr>gene_name (data property)</vt:lpstr>
      <vt:lpstr>GO_id (data property)</vt:lpstr>
      <vt:lpstr>individuals</vt:lpstr>
      <vt:lpstr>Example 1 on indinviduals</vt:lpstr>
      <vt:lpstr>Example 2 on indinviduals</vt:lpstr>
      <vt:lpstr>Example 3 on indinviduals</vt:lpstr>
      <vt:lpstr>Example 4 on indinviduals</vt:lpstr>
      <vt:lpstr>Queries</vt:lpstr>
      <vt:lpstr>retrieve upregulated genes </vt:lpstr>
      <vt:lpstr>retrieve downregulated genes </vt:lpstr>
      <vt:lpstr>retrieve gene description </vt:lpstr>
      <vt:lpstr>retrieve Molecular function Description for all genes</vt:lpstr>
      <vt:lpstr>retrieve all data about genes</vt:lpstr>
      <vt:lpstr>retrieve function of upregulated genes</vt:lpstr>
      <vt:lpstr>retrieve function of Downregulated genes</vt:lpstr>
      <vt:lpstr>retrieve cellular component for upregulated genes</vt:lpstr>
      <vt:lpstr>retrieve cellular component for Downregulated genes</vt:lpstr>
      <vt:lpstr>retrieve GO_ID of function for Downregulated genes</vt:lpstr>
      <vt:lpstr>retrieve function and their description for upregulated genes </vt:lpstr>
      <vt:lpstr>Rightfield </vt:lpstr>
      <vt:lpstr>Rightfield </vt:lpstr>
      <vt:lpstr>Rightfield 2 </vt:lpstr>
      <vt:lpstr>All SubClasses of ontology</vt:lpstr>
      <vt:lpstr>All Direct SubClasses of Ontology</vt:lpstr>
      <vt:lpstr>All SubClasses of Disease</vt:lpstr>
      <vt:lpstr>All Direct SubClasses of Disease </vt:lpstr>
      <vt:lpstr>All SubClasses of Genes </vt:lpstr>
      <vt:lpstr>All Direct SubClasses of Genes </vt:lpstr>
      <vt:lpstr>All instances of ontology </vt:lpstr>
      <vt:lpstr>All instances of Biological_Process </vt:lpstr>
      <vt:lpstr>All Direct instances of Biological_Process </vt:lpstr>
      <vt:lpstr>All Direct instances of Biological_Process property </vt:lpstr>
      <vt:lpstr>All instances of Cellular_Componant </vt:lpstr>
      <vt:lpstr>All Direct instances of Cellular_Componant </vt:lpstr>
      <vt:lpstr>All Direct instances of Cellular_Componant property </vt:lpstr>
      <vt:lpstr>All instances of Genes </vt:lpstr>
      <vt:lpstr>All Direct instances of Genes </vt:lpstr>
      <vt:lpstr>All instances of Molecular_Function </vt:lpstr>
      <vt:lpstr>All Direct instances of Molecular_Function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Data Management </dc:title>
  <dc:creator>Mahmoud Medhat</dc:creator>
  <cp:lastModifiedBy>Mahmoud Medhat</cp:lastModifiedBy>
  <cp:revision>52</cp:revision>
  <dcterms:created xsi:type="dcterms:W3CDTF">2022-12-23T22:58:07Z</dcterms:created>
  <dcterms:modified xsi:type="dcterms:W3CDTF">2022-12-24T18:35:10Z</dcterms:modified>
</cp:coreProperties>
</file>